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1FB690-9C04-45E7-B73E-07C744782C1B}"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E01EF-B988-4CD2-ACDA-2D62F5E9904B}" type="slidenum">
              <a:rPr lang="en-US" smtClean="0"/>
              <a:t>‹#›</a:t>
            </a:fld>
            <a:endParaRPr lang="en-US"/>
          </a:p>
        </p:txBody>
      </p:sp>
    </p:spTree>
    <p:extLst>
      <p:ext uri="{BB962C8B-B14F-4D97-AF65-F5344CB8AC3E}">
        <p14:creationId xmlns:p14="http://schemas.microsoft.com/office/powerpoint/2010/main" val="2082608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1FB690-9C04-45E7-B73E-07C744782C1B}"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E01EF-B988-4CD2-ACDA-2D62F5E9904B}" type="slidenum">
              <a:rPr lang="en-US" smtClean="0"/>
              <a:t>‹#›</a:t>
            </a:fld>
            <a:endParaRPr lang="en-US"/>
          </a:p>
        </p:txBody>
      </p:sp>
    </p:spTree>
    <p:extLst>
      <p:ext uri="{BB962C8B-B14F-4D97-AF65-F5344CB8AC3E}">
        <p14:creationId xmlns:p14="http://schemas.microsoft.com/office/powerpoint/2010/main" val="3110144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1FB690-9C04-45E7-B73E-07C744782C1B}"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E01EF-B988-4CD2-ACDA-2D62F5E9904B}" type="slidenum">
              <a:rPr lang="en-US" smtClean="0"/>
              <a:t>‹#›</a:t>
            </a:fld>
            <a:endParaRPr lang="en-US"/>
          </a:p>
        </p:txBody>
      </p:sp>
    </p:spTree>
    <p:extLst>
      <p:ext uri="{BB962C8B-B14F-4D97-AF65-F5344CB8AC3E}">
        <p14:creationId xmlns:p14="http://schemas.microsoft.com/office/powerpoint/2010/main" val="386891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1FB690-9C04-45E7-B73E-07C744782C1B}"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E01EF-B988-4CD2-ACDA-2D62F5E9904B}" type="slidenum">
              <a:rPr lang="en-US" smtClean="0"/>
              <a:t>‹#›</a:t>
            </a:fld>
            <a:endParaRPr lang="en-US"/>
          </a:p>
        </p:txBody>
      </p:sp>
    </p:spTree>
    <p:extLst>
      <p:ext uri="{BB962C8B-B14F-4D97-AF65-F5344CB8AC3E}">
        <p14:creationId xmlns:p14="http://schemas.microsoft.com/office/powerpoint/2010/main" val="4003857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1FB690-9C04-45E7-B73E-07C744782C1B}"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E01EF-B988-4CD2-ACDA-2D62F5E9904B}" type="slidenum">
              <a:rPr lang="en-US" smtClean="0"/>
              <a:t>‹#›</a:t>
            </a:fld>
            <a:endParaRPr lang="en-US"/>
          </a:p>
        </p:txBody>
      </p:sp>
    </p:spTree>
    <p:extLst>
      <p:ext uri="{BB962C8B-B14F-4D97-AF65-F5344CB8AC3E}">
        <p14:creationId xmlns:p14="http://schemas.microsoft.com/office/powerpoint/2010/main" val="759390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1FB690-9C04-45E7-B73E-07C744782C1B}"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E01EF-B988-4CD2-ACDA-2D62F5E9904B}" type="slidenum">
              <a:rPr lang="en-US" smtClean="0"/>
              <a:t>‹#›</a:t>
            </a:fld>
            <a:endParaRPr lang="en-US"/>
          </a:p>
        </p:txBody>
      </p:sp>
    </p:spTree>
    <p:extLst>
      <p:ext uri="{BB962C8B-B14F-4D97-AF65-F5344CB8AC3E}">
        <p14:creationId xmlns:p14="http://schemas.microsoft.com/office/powerpoint/2010/main" val="2350015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1FB690-9C04-45E7-B73E-07C744782C1B}" type="datetimeFigureOut">
              <a:rPr lang="en-US" smtClean="0"/>
              <a:t>5/1/2017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1E01EF-B988-4CD2-ACDA-2D62F5E9904B}" type="slidenum">
              <a:rPr lang="en-US" smtClean="0"/>
              <a:t>‹#›</a:t>
            </a:fld>
            <a:endParaRPr lang="en-US"/>
          </a:p>
        </p:txBody>
      </p:sp>
    </p:spTree>
    <p:extLst>
      <p:ext uri="{BB962C8B-B14F-4D97-AF65-F5344CB8AC3E}">
        <p14:creationId xmlns:p14="http://schemas.microsoft.com/office/powerpoint/2010/main" val="3246064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1FB690-9C04-45E7-B73E-07C744782C1B}" type="datetimeFigureOut">
              <a:rPr lang="en-US" smtClean="0"/>
              <a:t>5/1/2017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1E01EF-B988-4CD2-ACDA-2D62F5E9904B}" type="slidenum">
              <a:rPr lang="en-US" smtClean="0"/>
              <a:t>‹#›</a:t>
            </a:fld>
            <a:endParaRPr lang="en-US"/>
          </a:p>
        </p:txBody>
      </p:sp>
    </p:spTree>
    <p:extLst>
      <p:ext uri="{BB962C8B-B14F-4D97-AF65-F5344CB8AC3E}">
        <p14:creationId xmlns:p14="http://schemas.microsoft.com/office/powerpoint/2010/main" val="1094787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1FB690-9C04-45E7-B73E-07C744782C1B}" type="datetimeFigureOut">
              <a:rPr lang="en-US" smtClean="0"/>
              <a:t>5/1/2017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1E01EF-B988-4CD2-ACDA-2D62F5E9904B}" type="slidenum">
              <a:rPr lang="en-US" smtClean="0"/>
              <a:t>‹#›</a:t>
            </a:fld>
            <a:endParaRPr lang="en-US"/>
          </a:p>
        </p:txBody>
      </p:sp>
    </p:spTree>
    <p:extLst>
      <p:ext uri="{BB962C8B-B14F-4D97-AF65-F5344CB8AC3E}">
        <p14:creationId xmlns:p14="http://schemas.microsoft.com/office/powerpoint/2010/main" val="267607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FB690-9C04-45E7-B73E-07C744782C1B}"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E01EF-B988-4CD2-ACDA-2D62F5E9904B}" type="slidenum">
              <a:rPr lang="en-US" smtClean="0"/>
              <a:t>‹#›</a:t>
            </a:fld>
            <a:endParaRPr lang="en-US"/>
          </a:p>
        </p:txBody>
      </p:sp>
    </p:spTree>
    <p:extLst>
      <p:ext uri="{BB962C8B-B14F-4D97-AF65-F5344CB8AC3E}">
        <p14:creationId xmlns:p14="http://schemas.microsoft.com/office/powerpoint/2010/main" val="989255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FB690-9C04-45E7-B73E-07C744782C1B}"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E01EF-B988-4CD2-ACDA-2D62F5E9904B}" type="slidenum">
              <a:rPr lang="en-US" smtClean="0"/>
              <a:t>‹#›</a:t>
            </a:fld>
            <a:endParaRPr lang="en-US"/>
          </a:p>
        </p:txBody>
      </p:sp>
    </p:spTree>
    <p:extLst>
      <p:ext uri="{BB962C8B-B14F-4D97-AF65-F5344CB8AC3E}">
        <p14:creationId xmlns:p14="http://schemas.microsoft.com/office/powerpoint/2010/main" val="1746091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FB690-9C04-45E7-B73E-07C744782C1B}" type="datetimeFigureOut">
              <a:rPr lang="en-US" smtClean="0"/>
              <a:t>5/1/2017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E01EF-B988-4CD2-ACDA-2D62F5E9904B}" type="slidenum">
              <a:rPr lang="en-US" smtClean="0"/>
              <a:t>‹#›</a:t>
            </a:fld>
            <a:endParaRPr lang="en-US"/>
          </a:p>
        </p:txBody>
      </p:sp>
    </p:spTree>
    <p:extLst>
      <p:ext uri="{BB962C8B-B14F-4D97-AF65-F5344CB8AC3E}">
        <p14:creationId xmlns:p14="http://schemas.microsoft.com/office/powerpoint/2010/main" val="4067559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48734"/>
            <a:ext cx="7848600" cy="6340197"/>
          </a:xfrm>
          <a:prstGeom prst="rect">
            <a:avLst/>
          </a:prstGeom>
          <a:noFill/>
        </p:spPr>
        <p:txBody>
          <a:bodyPr wrap="square" rtlCol="0">
            <a:spAutoFit/>
          </a:bodyPr>
          <a:lstStyle/>
          <a:p>
            <a:pPr algn="ctr"/>
            <a:r>
              <a:rPr lang="en-US" sz="3200" dirty="0" smtClean="0"/>
              <a:t>Viral Activism</a:t>
            </a:r>
          </a:p>
          <a:p>
            <a:pPr algn="ctr"/>
            <a:r>
              <a:rPr lang="en-US" sz="3200" dirty="0" smtClean="0"/>
              <a:t>Hashtag Creation</a:t>
            </a:r>
          </a:p>
          <a:p>
            <a:pPr algn="ctr"/>
            <a:endParaRPr lang="en-US" dirty="0"/>
          </a:p>
          <a:p>
            <a:r>
              <a:rPr lang="en-US" b="1" dirty="0" smtClean="0">
                <a:solidFill>
                  <a:srgbClr val="FF0000"/>
                </a:solidFill>
              </a:rPr>
              <a:t>Your Task:  </a:t>
            </a:r>
            <a:r>
              <a:rPr lang="en-US" dirty="0" smtClean="0"/>
              <a:t>Create an original hashtag that links to a controversial issue that you feel passionate about.  This can be a world-wide issue, a community issue or even an issue that is current within your school.  </a:t>
            </a:r>
          </a:p>
          <a:p>
            <a:endParaRPr lang="en-US" dirty="0"/>
          </a:p>
          <a:p>
            <a:r>
              <a:rPr lang="en-US" b="1" dirty="0" smtClean="0">
                <a:solidFill>
                  <a:srgbClr val="FF0000"/>
                </a:solidFill>
              </a:rPr>
              <a:t>Criteria: </a:t>
            </a:r>
          </a:p>
          <a:p>
            <a:pPr marL="342900" indent="-342900">
              <a:buAutoNum type="arabicPeriod"/>
            </a:pPr>
            <a:r>
              <a:rPr lang="en-US" dirty="0" smtClean="0"/>
              <a:t>One </a:t>
            </a:r>
            <a:r>
              <a:rPr lang="en-US" dirty="0" err="1" smtClean="0"/>
              <a:t>powerpoint</a:t>
            </a:r>
            <a:r>
              <a:rPr lang="en-US" dirty="0" smtClean="0"/>
              <a:t> slide</a:t>
            </a:r>
          </a:p>
          <a:p>
            <a:pPr marL="342900" indent="-342900">
              <a:buAutoNum type="arabicPeriod"/>
            </a:pPr>
            <a:r>
              <a:rPr lang="en-US" dirty="0" smtClean="0"/>
              <a:t>Slide should contain: </a:t>
            </a:r>
          </a:p>
          <a:p>
            <a:pPr marL="285750" indent="-285750">
              <a:buFont typeface="Arial" charset="0"/>
              <a:buChar char="•"/>
            </a:pPr>
            <a:r>
              <a:rPr lang="en-US" dirty="0" smtClean="0"/>
              <a:t>Your original hashtag, bold and strategically placed for easy </a:t>
            </a:r>
            <a:r>
              <a:rPr lang="en-US" dirty="0" err="1" smtClean="0"/>
              <a:t>visability</a:t>
            </a:r>
            <a:r>
              <a:rPr lang="en-US" dirty="0" smtClean="0"/>
              <a:t>. </a:t>
            </a:r>
          </a:p>
          <a:p>
            <a:pPr marL="285750" indent="-285750">
              <a:buFont typeface="Arial" charset="0"/>
              <a:buChar char="•"/>
            </a:pPr>
            <a:r>
              <a:rPr lang="en-US" dirty="0" smtClean="0"/>
              <a:t>Image(s) or collage that appropriately match your hashtag and serve a strategic purpose in the meaning of the hashtag</a:t>
            </a:r>
          </a:p>
          <a:p>
            <a:pPr marL="285750" indent="-285750">
              <a:buFont typeface="Arial" charset="0"/>
              <a:buChar char="•"/>
            </a:pPr>
            <a:r>
              <a:rPr lang="en-US" dirty="0" smtClean="0"/>
              <a:t>Textboxes with a detailed explanation of the hashtag – what does it stand for?  What is its purpose? Who will be its audience?  What goals does it want to accomplish? </a:t>
            </a:r>
          </a:p>
          <a:p>
            <a:pPr marL="285750" indent="-285750">
              <a:buFont typeface="Arial" charset="0"/>
              <a:buChar char="•"/>
            </a:pPr>
            <a:endParaRPr lang="en-US" dirty="0"/>
          </a:p>
          <a:p>
            <a:pPr algn="ctr"/>
            <a:r>
              <a:rPr lang="en-US" sz="2400" b="1" smtClean="0"/>
              <a:t>A MODEL IS PROVIDED FOR YOU. </a:t>
            </a:r>
          </a:p>
          <a:p>
            <a:pPr algn="ctr"/>
            <a:r>
              <a:rPr lang="en-US" sz="2400" b="1" smtClean="0"/>
              <a:t>INSERT A BLANK SLIDE AT THE END FOR YOUR ORIGINAL CREATION</a:t>
            </a:r>
            <a:endParaRPr lang="en-US" sz="2400" b="1" dirty="0"/>
          </a:p>
        </p:txBody>
      </p:sp>
    </p:spTree>
    <p:extLst>
      <p:ext uri="{BB962C8B-B14F-4D97-AF65-F5344CB8AC3E}">
        <p14:creationId xmlns:p14="http://schemas.microsoft.com/office/powerpoint/2010/main" val="1382612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94011158"/>
              </p:ext>
            </p:extLst>
          </p:nvPr>
        </p:nvGraphicFramePr>
        <p:xfrm>
          <a:off x="152400" y="1676400"/>
          <a:ext cx="8610600" cy="3931920"/>
        </p:xfrm>
        <a:graphic>
          <a:graphicData uri="http://schemas.openxmlformats.org/drawingml/2006/table">
            <a:tbl>
              <a:tblPr firstRow="1" bandRow="1">
                <a:tableStyleId>{5C22544A-7EE6-4342-B048-85BDC9FD1C3A}</a:tableStyleId>
              </a:tblPr>
              <a:tblGrid>
                <a:gridCol w="1722120"/>
                <a:gridCol w="1722120"/>
                <a:gridCol w="1722120"/>
                <a:gridCol w="1722120"/>
                <a:gridCol w="1722120"/>
              </a:tblGrid>
              <a:tr h="2209800">
                <a:tc>
                  <a:txBody>
                    <a:bodyPr/>
                    <a:lstStyle/>
                    <a:p>
                      <a:r>
                        <a:rPr lang="en-US" dirty="0" smtClean="0"/>
                        <a:t>Education</a:t>
                      </a:r>
                    </a:p>
                    <a:p>
                      <a:pPr marL="285750" indent="-285750">
                        <a:buFont typeface="Arial" charset="0"/>
                        <a:buChar char="•"/>
                      </a:pPr>
                      <a:r>
                        <a:rPr lang="en-US" dirty="0" smtClean="0"/>
                        <a:t>College</a:t>
                      </a:r>
                      <a:r>
                        <a:rPr lang="en-US" baseline="0" dirty="0" smtClean="0"/>
                        <a:t> Ed</a:t>
                      </a:r>
                    </a:p>
                    <a:p>
                      <a:pPr marL="285750" indent="-285750">
                        <a:buFont typeface="Arial" charset="0"/>
                        <a:buChar char="•"/>
                      </a:pPr>
                      <a:r>
                        <a:rPr lang="en-US" baseline="0" dirty="0" smtClean="0"/>
                        <a:t>School uniforms</a:t>
                      </a:r>
                    </a:p>
                    <a:p>
                      <a:pPr marL="285750" indent="-285750">
                        <a:buFont typeface="Arial" charset="0"/>
                        <a:buChar char="•"/>
                      </a:pPr>
                      <a:r>
                        <a:rPr lang="en-US" baseline="0" dirty="0" smtClean="0"/>
                        <a:t>Standardized testing</a:t>
                      </a:r>
                    </a:p>
                    <a:p>
                      <a:pPr marL="285750" indent="-285750">
                        <a:buFont typeface="Arial" charset="0"/>
                        <a:buChar char="•"/>
                      </a:pPr>
                      <a:r>
                        <a:rPr lang="en-US" baseline="0" dirty="0" smtClean="0"/>
                        <a:t>Tablets vs. Textbooks</a:t>
                      </a:r>
                    </a:p>
                    <a:p>
                      <a:pPr marL="285750" indent="-285750">
                        <a:buFont typeface="Arial" charset="0"/>
                        <a:buChar char="•"/>
                      </a:pPr>
                      <a:r>
                        <a:rPr lang="en-US" baseline="0" dirty="0" smtClean="0"/>
                        <a:t>Using devices in classrooms</a:t>
                      </a:r>
                      <a:endParaRPr lang="en-US" dirty="0"/>
                    </a:p>
                  </a:txBody>
                  <a:tcPr/>
                </a:tc>
                <a:tc>
                  <a:txBody>
                    <a:bodyPr/>
                    <a:lstStyle/>
                    <a:p>
                      <a:r>
                        <a:rPr lang="en-US" dirty="0" smtClean="0"/>
                        <a:t>Politics</a:t>
                      </a:r>
                    </a:p>
                    <a:p>
                      <a:pPr marL="285750" indent="-285750">
                        <a:buFont typeface="Arial" charset="0"/>
                        <a:buChar char="•"/>
                      </a:pPr>
                      <a:r>
                        <a:rPr lang="en-US" dirty="0" smtClean="0"/>
                        <a:t>Driving</a:t>
                      </a:r>
                      <a:r>
                        <a:rPr lang="en-US" baseline="0" dirty="0" smtClean="0"/>
                        <a:t> Age</a:t>
                      </a:r>
                    </a:p>
                    <a:p>
                      <a:pPr marL="285750" indent="-285750">
                        <a:buFont typeface="Arial" charset="0"/>
                        <a:buChar char="•"/>
                      </a:pPr>
                      <a:r>
                        <a:rPr lang="en-US" baseline="0" dirty="0" smtClean="0"/>
                        <a:t>Drinking Age</a:t>
                      </a:r>
                    </a:p>
                    <a:p>
                      <a:pPr marL="285750" indent="-285750">
                        <a:buFont typeface="Arial" charset="0"/>
                        <a:buChar char="•"/>
                      </a:pPr>
                      <a:r>
                        <a:rPr lang="en-US" baseline="0" dirty="0" smtClean="0"/>
                        <a:t>Death Penalty</a:t>
                      </a:r>
                    </a:p>
                    <a:p>
                      <a:pPr marL="285750" indent="-285750">
                        <a:buFont typeface="Arial" charset="0"/>
                        <a:buChar char="•"/>
                      </a:pPr>
                      <a:r>
                        <a:rPr lang="en-US" baseline="0" dirty="0" smtClean="0"/>
                        <a:t>Drones in business</a:t>
                      </a:r>
                      <a:endParaRPr lang="en-US" dirty="0"/>
                    </a:p>
                  </a:txBody>
                  <a:tcPr/>
                </a:tc>
                <a:tc>
                  <a:txBody>
                    <a:bodyPr/>
                    <a:lstStyle/>
                    <a:p>
                      <a:r>
                        <a:rPr lang="en-US" dirty="0" smtClean="0"/>
                        <a:t>Science/Tech</a:t>
                      </a:r>
                    </a:p>
                    <a:p>
                      <a:pPr marL="285750" indent="-285750">
                        <a:buFont typeface="Arial" charset="0"/>
                        <a:buChar char="•"/>
                      </a:pPr>
                      <a:r>
                        <a:rPr lang="en-US" dirty="0" smtClean="0"/>
                        <a:t>Alternative Energy</a:t>
                      </a:r>
                    </a:p>
                    <a:p>
                      <a:pPr marL="285750" indent="-285750">
                        <a:buFont typeface="Arial" charset="0"/>
                        <a:buChar char="•"/>
                      </a:pPr>
                      <a:r>
                        <a:rPr lang="en-US" dirty="0" smtClean="0"/>
                        <a:t>Animal Testing</a:t>
                      </a:r>
                    </a:p>
                    <a:p>
                      <a:pPr marL="285750" indent="-285750">
                        <a:buFont typeface="Arial" charset="0"/>
                        <a:buChar char="•"/>
                      </a:pPr>
                      <a:r>
                        <a:rPr lang="en-US" dirty="0" smtClean="0"/>
                        <a:t>Cell Phones</a:t>
                      </a:r>
                    </a:p>
                    <a:p>
                      <a:pPr marL="285750" indent="-285750">
                        <a:buFont typeface="Arial" charset="0"/>
                        <a:buChar char="•"/>
                      </a:pPr>
                      <a:r>
                        <a:rPr lang="en-US" dirty="0" smtClean="0"/>
                        <a:t>Social</a:t>
                      </a:r>
                      <a:r>
                        <a:rPr lang="en-US" baseline="0" dirty="0" smtClean="0"/>
                        <a:t> Media</a:t>
                      </a:r>
                    </a:p>
                    <a:p>
                      <a:pPr marL="285750" indent="-285750">
                        <a:buFont typeface="Arial" charset="0"/>
                        <a:buChar char="•"/>
                      </a:pPr>
                      <a:r>
                        <a:rPr lang="en-US" baseline="0" dirty="0" smtClean="0"/>
                        <a:t>Video Games and violence</a:t>
                      </a:r>
                    </a:p>
                    <a:p>
                      <a:pPr marL="285750" indent="-285750">
                        <a:buFont typeface="Arial" charset="0"/>
                        <a:buChar char="•"/>
                      </a:pPr>
                      <a:r>
                        <a:rPr lang="en-US" baseline="0" dirty="0" smtClean="0"/>
                        <a:t>Television and…..</a:t>
                      </a:r>
                    </a:p>
                    <a:p>
                      <a:pPr marL="285750" indent="-285750">
                        <a:buFont typeface="Arial" charset="0"/>
                        <a:buChar char="•"/>
                      </a:pPr>
                      <a:r>
                        <a:rPr lang="en-US" baseline="0" dirty="0" smtClean="0"/>
                        <a:t>Genetically modified food</a:t>
                      </a:r>
                    </a:p>
                  </a:txBody>
                  <a:tcPr/>
                </a:tc>
                <a:tc>
                  <a:txBody>
                    <a:bodyPr/>
                    <a:lstStyle/>
                    <a:p>
                      <a:r>
                        <a:rPr lang="en-US" dirty="0" smtClean="0"/>
                        <a:t>Health</a:t>
                      </a:r>
                    </a:p>
                    <a:p>
                      <a:pPr marL="285750" indent="-285750">
                        <a:buFont typeface="Arial" charset="0"/>
                        <a:buChar char="•"/>
                      </a:pPr>
                      <a:r>
                        <a:rPr lang="en-US" baseline="0" dirty="0" smtClean="0"/>
                        <a:t>Euthanasia</a:t>
                      </a:r>
                    </a:p>
                    <a:p>
                      <a:pPr marL="285750" indent="-285750">
                        <a:buFont typeface="Arial" charset="0"/>
                        <a:buChar char="•"/>
                      </a:pPr>
                      <a:r>
                        <a:rPr lang="en-US" baseline="0" dirty="0" smtClean="0"/>
                        <a:t>Obesity</a:t>
                      </a:r>
                    </a:p>
                    <a:p>
                      <a:pPr marL="285750" indent="-285750">
                        <a:buFont typeface="Arial" charset="0"/>
                        <a:buChar char="•"/>
                      </a:pPr>
                      <a:r>
                        <a:rPr lang="en-US" baseline="0" dirty="0" smtClean="0"/>
                        <a:t>Vaccines for kids</a:t>
                      </a:r>
                    </a:p>
                    <a:p>
                      <a:pPr marL="285750" indent="-285750">
                        <a:buFont typeface="Arial" charset="0"/>
                        <a:buChar char="•"/>
                      </a:pPr>
                      <a:r>
                        <a:rPr lang="en-US" baseline="0" dirty="0" smtClean="0"/>
                        <a:t>Other???</a:t>
                      </a:r>
                      <a:endParaRPr lang="en-US" dirty="0"/>
                    </a:p>
                  </a:txBody>
                  <a:tcPr/>
                </a:tc>
                <a:tc>
                  <a:txBody>
                    <a:bodyPr/>
                    <a:lstStyle/>
                    <a:p>
                      <a:r>
                        <a:rPr lang="en-US" dirty="0" smtClean="0"/>
                        <a:t>Religion</a:t>
                      </a:r>
                    </a:p>
                    <a:p>
                      <a:pPr marL="285750" indent="-285750">
                        <a:buFont typeface="Arial" charset="0"/>
                        <a:buChar char="•"/>
                      </a:pPr>
                      <a:r>
                        <a:rPr lang="en-US" dirty="0" smtClean="0"/>
                        <a:t>Pledges in school</a:t>
                      </a:r>
                    </a:p>
                    <a:p>
                      <a:pPr marL="285750" indent="-285750">
                        <a:buFont typeface="Arial" charset="0"/>
                        <a:buChar char="•"/>
                      </a:pPr>
                      <a:r>
                        <a:rPr lang="en-US" dirty="0" smtClean="0"/>
                        <a:t>Issues</a:t>
                      </a:r>
                      <a:r>
                        <a:rPr lang="en-US" baseline="0" dirty="0" smtClean="0"/>
                        <a:t> in church</a:t>
                      </a:r>
                    </a:p>
                    <a:p>
                      <a:pPr marL="285750" indent="-285750">
                        <a:buFont typeface="Arial" charset="0"/>
                        <a:buChar char="•"/>
                      </a:pPr>
                      <a:r>
                        <a:rPr lang="en-US" baseline="0" dirty="0" smtClean="0"/>
                        <a:t>Holiday celebrations</a:t>
                      </a:r>
                      <a:endParaRPr lang="en-US" dirty="0"/>
                    </a:p>
                  </a:txBody>
                  <a:tcPr/>
                </a:tc>
              </a:tr>
            </a:tbl>
          </a:graphicData>
        </a:graphic>
      </p:graphicFrame>
      <p:sp>
        <p:nvSpPr>
          <p:cNvPr id="4" name="TextBox 3"/>
          <p:cNvSpPr txBox="1"/>
          <p:nvPr/>
        </p:nvSpPr>
        <p:spPr>
          <a:xfrm>
            <a:off x="762000" y="381000"/>
            <a:ext cx="7391400" cy="954107"/>
          </a:xfrm>
          <a:prstGeom prst="rect">
            <a:avLst/>
          </a:prstGeom>
          <a:noFill/>
        </p:spPr>
        <p:txBody>
          <a:bodyPr wrap="square" rtlCol="0">
            <a:spAutoFit/>
          </a:bodyPr>
          <a:lstStyle/>
          <a:p>
            <a:pPr algn="ctr"/>
            <a:r>
              <a:rPr lang="en-US" sz="2000" b="1" dirty="0" smtClean="0"/>
              <a:t>Some Ideas for Possible Topics</a:t>
            </a:r>
          </a:p>
          <a:p>
            <a:pPr algn="ctr"/>
            <a:r>
              <a:rPr lang="en-US" dirty="0" smtClean="0"/>
              <a:t>Here are some categories with “hot topics” in our society</a:t>
            </a:r>
          </a:p>
          <a:p>
            <a:pPr algn="ctr"/>
            <a:r>
              <a:rPr lang="en-US" dirty="0" smtClean="0"/>
              <a:t>You can definitely think of your own or “piggy back” on one of these</a:t>
            </a:r>
            <a:endParaRPr lang="en-US" dirty="0"/>
          </a:p>
        </p:txBody>
      </p:sp>
    </p:spTree>
    <p:extLst>
      <p:ext uri="{BB962C8B-B14F-4D97-AF65-F5344CB8AC3E}">
        <p14:creationId xmlns:p14="http://schemas.microsoft.com/office/powerpoint/2010/main" val="1727896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1034" name="Picture 10" descr="https://jacobavlugmanfamdevelop.files.wordpress.com/2014/07/chinese-culture-family-life1.jpg"/>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40000"/>
                    </a14:imgEffect>
                    <a14:imgEffect>
                      <a14:brightnessContrast bright="-2000" contrast="91000"/>
                    </a14:imgEffect>
                  </a14:imgLayer>
                </a14:imgProps>
              </a:ext>
              <a:ext uri="{28A0092B-C50C-407E-A947-70E740481C1C}">
                <a14:useLocalDpi xmlns:a14="http://schemas.microsoft.com/office/drawing/2010/main" val="0"/>
              </a:ext>
            </a:extLst>
          </a:blip>
          <a:srcRect/>
          <a:stretch>
            <a:fillRect/>
          </a:stretch>
        </p:blipFill>
        <p:spPr bwMode="auto">
          <a:xfrm>
            <a:off x="0" y="67861"/>
            <a:ext cx="2438400" cy="199735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www.ncat.edu/student-affairs/newstudents/assets/images/new-images/new_web_header_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83299" y="32131"/>
            <a:ext cx="5127302" cy="209877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0" y="4065639"/>
            <a:ext cx="5977004" cy="2554545"/>
          </a:xfrm>
          <a:prstGeom prst="rect">
            <a:avLst/>
          </a:prstGeom>
          <a:noFill/>
        </p:spPr>
        <p:txBody>
          <a:bodyPr wrap="square" rtlCol="0">
            <a:spAutoFit/>
          </a:bodyPr>
          <a:lstStyle/>
          <a:p>
            <a:r>
              <a:rPr lang="en-US" sz="1600" b="1" dirty="0" smtClean="0"/>
              <a:t>What’s the concern? </a:t>
            </a:r>
            <a:r>
              <a:rPr lang="en-US" sz="1600" dirty="0" smtClean="0"/>
              <a:t>This hashtag is referring to the importance of two parents being a team in the upbringing of children.  The concern to me is the fact  that in our society, families are more and more </a:t>
            </a:r>
          </a:p>
          <a:p>
            <a:r>
              <a:rPr lang="en-US" sz="1600" dirty="0" smtClean="0"/>
              <a:t>breaking apart.  There are single mothers and single fathers taking care and bringing up the children.  There are grandparents that are given the responsibility of bringing up children when the parents are not capable or otherwise (in jail, had babies too young, or simply abandoned the child).  This has created huge problems in our society as children are missing out more and more on true moral values in relationships.   </a:t>
            </a:r>
            <a:endParaRPr lang="en-US" sz="1600" dirty="0"/>
          </a:p>
        </p:txBody>
      </p:sp>
      <p:sp>
        <p:nvSpPr>
          <p:cNvPr id="4" name="TextBox 3"/>
          <p:cNvSpPr txBox="1"/>
          <p:nvPr/>
        </p:nvSpPr>
        <p:spPr>
          <a:xfrm>
            <a:off x="1678858" y="2057400"/>
            <a:ext cx="7162800" cy="2031325"/>
          </a:xfrm>
          <a:prstGeom prst="rect">
            <a:avLst/>
          </a:prstGeom>
          <a:noFill/>
        </p:spPr>
        <p:txBody>
          <a:bodyPr wrap="square" rtlCol="0">
            <a:spAutoFit/>
          </a:bodyPr>
          <a:lstStyle/>
          <a:p>
            <a:r>
              <a:rPr lang="en-US" b="1" dirty="0" smtClean="0">
                <a:solidFill>
                  <a:srgbClr val="FF0000"/>
                </a:solidFill>
              </a:rPr>
              <a:t>What does this stand for?  </a:t>
            </a:r>
            <a:r>
              <a:rPr lang="en-US" b="1" dirty="0" err="1" smtClean="0"/>
              <a:t>Theyretheone</a:t>
            </a:r>
            <a:r>
              <a:rPr lang="en-US" b="1" dirty="0" smtClean="0"/>
              <a:t> stands for parents – two parents who basically mesh into one person when bringing up children.  I firmly believe that two parents are necessary and ideal and together they make “one”.   They (the parents) are the ONES who make a difference, who need to work together as a team, who are</a:t>
            </a:r>
          </a:p>
          <a:p>
            <a:r>
              <a:rPr lang="en-US" b="1" dirty="0" smtClean="0"/>
              <a:t> the vital link to the healthy </a:t>
            </a:r>
          </a:p>
          <a:p>
            <a:r>
              <a:rPr lang="en-US" b="1" dirty="0" smtClean="0"/>
              <a:t>development of a child. </a:t>
            </a:r>
            <a:endParaRPr lang="en-US" b="1" dirty="0"/>
          </a:p>
        </p:txBody>
      </p:sp>
      <p:cxnSp>
        <p:nvCxnSpPr>
          <p:cNvPr id="6" name="Elbow Connector 5"/>
          <p:cNvCxnSpPr/>
          <p:nvPr/>
        </p:nvCxnSpPr>
        <p:spPr>
          <a:xfrm>
            <a:off x="609600" y="2057400"/>
            <a:ext cx="1066800" cy="572363"/>
          </a:xfrm>
          <a:prstGeom prst="bentConnector3">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7" name="AutoShape 4" descr="data:image/jpeg;base64,/9j/4AAQSkZJRgABAQAAAQABAAD/2wCEAAkGBxQTEhUUEhQUFhUVFxQUFxcXFxcUFBcVFhQXFhgUFxcYHCggGBwlHRQUITEhJSkrLi4uFx8zODMsNygtLisBCgoKDg0OGxAQGiwlICY2LCwsLCwsLCwvLCwsLywsLCwsLCwsLCwsLCwsLCwsLCwsLCwsLCwsLCwsLCwsLCwsLP/AABEIALoBDwMBIgACEQEDEQH/xAAcAAABBQEBAQAAAAAAAAAAAAAFAQIDBAYABwj/xABFEAABAwIEAwUEBwYDBwUAAAABAAIRAyEEBRIxQVFhBhMicYEykaGxFCNCUsHR8AdicpKy4XOC8RUWJDM0osJDVHSTs//EABkBAAIDAQAAAAAAAAAAAAAAAAADAQIEBf/EACoRAAIDAAICAQMDBAMAAAAAAAABAgMREiEEMUEiMlEUYXETkaHwI0LB/9oADAMBAAIRAxEAPwD1IFS0Kukqs1qco0MDjKkiQqlPNGn7Lh5qthMTFipu6EzzVl2R6JjjxyKb9P8A3UzuUvcIwjR30/8AdSfTj91d3CUUUYGifTTyXfTHcgndyl7lGAR/THcgu+lu5BSdylFJAEX0p/RNOKf0Vjuk00kAVH4yp+giOGcSxpO5CqPoq5QENHkgBzlxSlIUAKuXKL6QgklXKLv+i7vuiAJEijNbok75AEkJoTHV0rSoAeuXLlICpEqRAHBIOa7dI48AoA5xmw9UrQuaEpUgAWuPIJS8/dC82/32xXOn/J/dFezHafEV8SynULS12qYbBs0nf0V3U0tFq2LeG7wXiEkQZKvsCrYIWPmVaaqouSAJYSBOCAKrnukwm63/AKCkxb9NOo4bhriPMAryYduMYf8A1B/KFeMHL0UlNRPVHVH/AKCUF/NBuwmY1MRh3vrO1HWWzAFoHLzQT9pmd18PUoijUcwOY4mIuQRG4UKDcuIOeR5G101OaUMfzXkmQ9psVUxNFr67y11RgIkQQXCRYL2LE+w7+E/JEocQhPkRd27mUjqbuZXluGzfEGB31Qk29oq1je1lahT0s+sdMkueL9BJlUtarXbGUp2vpHomY4+nRbqqODR13PlzVTL+1OFqENbVGrkZb149F4Xm3a3FV3loEsIOpsGevErPYXNq+HeC2QWkOaeRBkfEBZ/6smzV/Qil2fWAMiQZC4rxb9nf7SA2r3WIlrHmAAJa17nfZHAXAjkJXtIMgQnRlqM84cWMr1msaXOMD87AdShlTNaTRJd8CffEwhHaPNdVRtKnDnuJDRNhzeegHv8AW2De7E1cQ8YdrTTYdJe5smoR7RmbCbQOSx2+VJSyJqq8bktZu817XUqQa7dpMAiHMcZiNYsD03VrLe0VOpefDMAxx6HiFjKnZ975aaZAdGoAy0x0O0cFUwjMRhKoDxqobR929ohUXkS9jX4scxHqX0xkSDI8lG/MGDefcVQyFoLSJnZw56XSfht5AK/WwoIW6uXOKZz5rjJosUXB7Q4bHZStUeGhlMSQBtcx81JTcDsQfIyrEEiVIuUgKuK5I4wgBHOjzXNaljiklQAs8l0LtkikD53Wh7Bj/jWfw1P6Ss8tF2B/6xv8FT5LZP7WYofcj1jBeyfM/NWWqrgT4fU/NWmrIayQJwTQlCCSrmZ+oq/wP/pK8ApvXvubn/h63+G/+krxzsZ2bfjKkSW0mRrf/wCDebj8N/N1TSTbE2LWkj0H9lv/AEjv8V39LUI/atltarVoGlSe8BrwS1pcAdQsY2W7y/BUsPTFOk0NY31JPEk8T1VDMXFzgNRbFyRwkho90n58Fnl5HGXJD40co8TyfJcuq0cXh+9pvZNWnGoEA+IbHYr3HEDwu8j8lVpw4BtQB0EESNnNMgjltKuVvZd5H5K7t54yir4aeFYzHmkwhgJqP8LB1cY+NwtL2d7E0wxr8R9ZVIkk7AngByWTbW1ZnQp7tphp6aiCR8wvV6AMX2WHyJ8rXp0fHjwqWENDIqLJ0saJ3sFBiuzWHqe0xvuCJ983mm1KrQLlL+kcnP8AcwHaT9nFIsdUw50VGguEGxPJaLs72z7zLHvI+vpNFMs+0XOENIB22d/KVJmmM0Deyw/ZuvpqYypwBEDgCSXTHq4eqqruKeBOnljZpMpwzmE1KrprPEHk0EjwN6AfNaTs/hxTpNAF4us/g6bnFvGxO/Eb38z8EWw+chrxSc2Da4c1w9YuPcs9L75MbNPMQcD+iH5sxrmkEbqz9IEfFCsXj21Gu0NqGOOgx6TutFj6Ewi9GdncZpxLWE+F7HNHmAwj5O96u592hYH9yx158TgeXALKuqvFXDuA8P1knkdBhRYXFUDiCPrKj2k7CGAztM3PwVKrnGvCZ0KVmmizPHuGkNjadTrkeQQytXqb93qPMCL87G3mjNfAMqgF4MiI6KXD4VrAfHU9TIV5NsqkkvRD2c7X66jaFcFrnWY4yJdwaZAkngVsl5vn9UMI1AOEiDxB6Gd/cvQsFV102P8AvNa73gFaPHsb2MvgzXwSySJuqge6U57lG9y0szk03A4RKcmNNh5QngIIOAXLiVwCAPCP9gYr/wBtX/8Arf8AkiXZvLcRSxNNzqdSmCH3exwBEXEkb7L0YVnHMizUdAwwdpnw6i8iY52T6Dy6hTJJJJfc34uT3Y2sEKtJlnLf+WPX5q61VMB7AVoeaWNJAlTQUqgkrZowuw9UASTTeAOZLSAEOyHANwuHbRZ9keI/eefbd77eUIpVrgCPLy3VBlTccd/RItn/ANRkI/JYq4gbHgJ/FUmP1An7wPuVDMsQGucXGwA2uYjkN+KpZVnTah8HeRJb4maNomAb8QsnNtmyFfWh51Ux+t+fvV3LsZ3jCDuAQfOFkM7z5tBxa4uG3ssLybSmdne0gfiNEyHgkGNJkbtI53VoWcZL8BOhuDa/kyL8HozHD1AIDyQeZLaNne75Il2lrYok92Xxfap3TQOHCSURdRZrY53tscRB+8ARA6xqV+rWpNbLgD+aVa5Rm9/c008ZRjx/CM52Sq13P0Vten7xdqvHW6q9pM2xLKxp0AYBifDf0K12ArMJBsD92b2QnEaO9dJmSfQ/opbefUaVHdQEp55Ve3RVaQdiHNDSP3gRYhDOxzHuq4phuJHlqa7TE9daPZ2xoLQ2Nwk/ZplVR1WtVaNbIft94uBA5E8fIeUi+vV+StkVFJ/C7NRhMpFWiWEuAI0nSS0wOouoMN2Mp0n626h/mJ9L8EVbWNElrrRvyFpTBmDyC8N1ACzSdM9SYMK8HGK4szNSb1E2Z4HVSa1pIMG45xZZ3L+zeIpP1MrviZLXN1NI4jf4o63NtQADTMHYjwGJg3vfkpKOay0zEixVnOIKM0jOdo+9pipUYTpbReCPs63Oa1r/ADEmPVZjsZSdY3PVb7PMPqwFd8kNgh4jdgmfcXA2+6vPG4esXObQDWgOI1Ok2BgQBbbiUqcekn8jqn7a/g9KpGyk1A21CfMSsx2cq1iX03kGGy03udjuquHyLEur6+9NMD7PdMcDcxc35cVKZSUMC2d4YOBa4cyLLa5G3ThqLQZ002Cd9gs/jMN9UdcEtE28Mnh5I7klPTSBIgu8UchAAHwT/G1Twy+Qthpce6E1rZuVHVB7xt7Q63uVY5jNZrG7Tc+i34YG8Cmn2ek/JPJTXOgCOYH908BSAgCVISuA5oAFU8vjGVK+reiynp5aXOdM+vwTaWCLaDGg6tAMlEAPE89AmUxpZI5T6qdK4R4OmdDfJWA0pKNUlrT94SpNRv0QScGlLpS+q5tygAbnJhjd41gO9bD4oDh8TcMqOOsaodwe0CJ6GHbc1p8zbNGp0aSPMXXhvaPtaWtLmeGpTqTG4MVGO9xEhYfI3n18myhJx7PVsHVDwXGPFx5xaR7p9VE4U2lzgCY3gFx8gBdCOz2ObVw9MgwC0KWhgsQ1501QacWbpa14d1eQdQ9AfNJjrNiil8k+JqU3VAYcJbJkEf6Hoguc0w2vQfTIGlwJji02PxIVzN8NiCBoeWmRqLtDhpm4DQ0GTzmygwOWvq1nOAd3dIRJECo/fSw8RIF9lDhKUsQycoxhrYezrL6Ap9/J1OIIBiA42JiJFtSxOZUX2c3xFrjA1QCDflvuEexeYVKrWiq1jTGotZJEu3ufXkgtB+l+h2/DkR+d49VF1qsl18FPHqdUe/kZl2WnEDWHso1QLtNUCqy8QQW7dRYoVmeEbRqaWObVqOJDzTqaiIA8bzEem61dfDSJaGnzAKBZo5tMaoAO0CAAquSz0al+d/wOyfCGpicNScS6XgnoydRHua8r2llMNENAaBwAAA9AsB+zHLGim7HVSAX6mU5MNawGC6TxJBHk3qtJ/vCyqwuoGWyW6zbYkGAb7jitvjQ4R1/JyfLsc59ekBcVmNKtiKraZnTE8iYgx7ghpy1zKjnOdUfSfHh1lppO46TsWkcDsRvdBB9TjBEQ8uaDxsNUTsRIK2eFxbXC9ljUtk2zZHYpZ6BVam24w/0gPIgF7m6GmbEgTIAv1jdNxcYeiX1HlzgGtL3QC4kw2dIAAlw8gjdSowXlA8/pd7Se2NxAHUXHxhFkkWUm2aXIMczEYXRWDZ0llVhuDMgkc2m/6CyNCiyhia1MHU1hBBMSQWB1+t0B7M508ag0eKidI1TtHipuEcwYPAkb7HP0u0T6OLeX+LWZceILr+ogiyZY3OtflCqFwskvhno2W46KriAyHN3kcOEckV+nw8DU06hsCCRH4LJ9mstpPJq0XPZqn2Hua3eTYG17+pWgo4ChhrhoDjcu3e6J3cbnc+9KjnHdH2YmWsTntKlWoUqntVi8tG3sAT/UPceS1lEggEbRblC8izrsnjMbiqeIoOYGEMEvLmd21jg6BY6g4yZHONl6XkWXPo0Sx9TvOPsxp4kCTcLZRvXXTObfn57/AAEaZDzI+zb3hA2MjED+IIzl49r0QvEUz3wIFtQ+a2IxS+A+R8108k2q2WkeXzT1Bc4BcSk1clwagBijr2Y7+Ep8pr2yCOYhSQMww8NPyHyUxMTxTGggADYWShhg/BADhuE5phNc02jkoO5HFxd+uCXKTXoskOxrS5hAHz/BeJds8grOqFtKhVNQuLpFN5kEcPDe/LkvasPiBqLQ8Oj7My5vQqR9Xklypc2pPoZC3gmjyrsr2WxwphrqfcgGNVRzQdPPS0k+hhbLLMpxNNxD6tJ7JtAcHRzPCeko66oB1VZmP1ExZot5n+yFTXGWfI13WSjvpEeIwLXDxmRxAsDF732VqmQQD0BUFUy2edgOMc/VMy+rqpiLQXMj+Fxbw6AH1T4KK9GexzfcjKZnhu7xDweNx/CSSPmR6INmuHm/EbEbreZzgO9ba1Rvs9ebT0KxtYEEh7S0ixBC5XkUOuTa9HW8a9WRSftFDDYuowbyOHArK9o6tSrU7tpibmOW0StjiGiLLOYB7H16jbFzWgzO3jAIjyJPol18m/4Hy4pd/JcyvD1SxjHve4MAa0EkhrQIAaOAR7Js4bh6jqL7NqAkHhrA/EW9ArOWYRQ1cK1uLoOIBGqL8C5pAI9/xUVSfNPSLlGUJRz4M5nGPea9MkQNTC0bEkuknmLcxxW2w9wDzCAZjlBq4h1YmRqLh0AhoA/lEo5gmx4ekok/qF5kEW9CbWZZSUypqdOd0ZpTcKP+yqVSXaQHGxcLEwZEnisZm37MqrnOqUq4eSS6Hgg3M+0CfLZej0qAnw+vJT0WgOjVMnbkmQ30Ubx6eS4Ps/mOGJd3FUN4ua9ugxxMO28wtp2VpsqAPrv1VJjSfE1pvw+1eL/JeitsBCpYrK2Pc17QGvE7CAZ5xud79VtjRGL0yz8mUlhNTo9QpWNhU6uHe0yDf3hdTzCDDwQfgf7+SfuGbC5Rpw48jH+ioYsePfiiNKoDsVSxw8SsirL7jAnpK5t/yXNuPRLMIJFCQlJc9PmnAIArkqpiq0bKTEVwLc0OaDzQwLdOtsrNO6qUqRKJuLKbfEWjq4gD3lQ3gYNcDGx8pj3oe99TVB8LObNJJ6EmYHklr5zhSdJr4dzjYN72mXEnYATJPRQF7Wt8IAEkwLDfdLjHlLSX0TVA3SGgCBsP1x6qq/MBTEVHW4OPyJ9wk8woTXLj4QT5JowGpwdVcABfQL6uWo9De3viQXSmorsIwci4K3hh1p39eChw9CkwTLiORMhMxBCovrcOC50rmnp0I0prCXHYzS/vqj9FKncC3jMQNR4NE2AuTHqNLqzS7unuY1zi+zWH2oOzmn9BWcVVks+qNV0+EaZaz99xPhbv57wrmEJIl+535BO8VtyYvyklBAWr3xM968mILXGGHqNMAH0TsZX7xhp6SwGIuXAEdfOfejVTDgqsaIaZIkbkc1slFNYzFGbi9Rhs3FRjS0R3hLWN4jU+AD5XCp5BgHDF9yYdS0uIkeJpbfvZ3L3EE8gCtDndAvxFEhtpc91/ZFPxNv5kBZnE5ocNiG1wJGqY+802eR+6GyAeJWaqnhyX+4bL7+fF/wC6b/A0yLHcWP5pM2w9mvG7HNf/ACkH8FYpVG1GMrUzLXAGRxadnfrmrJbIhYLK+Es/sa4W8lv9wDlmIaNTCJAe8g+biUWZSbMj9DihVPDinUcCOo6hGaDxGyUnsmXmsSwkZRhSOcEolS0xO6au+hLfyNpjUInSOifgsMBVaBsJcfT+8KdjQp8so+Jz/wDKPmfw9ydXWuSEzn0y4SntemOCjm63GMsuGoEfLcKhSZqA1EOBmHbGxi/MW3VfN81FPwD2nNmeABkT1Nin5L4sOwTuJkG4klwg87qisTnwXwWdbUeTEr4ZzfFTJDheOBj7JG2ysYkgw7mpKTifC6NQ5WkcHAKGsLR1TEuxb9F+jsPIJKLbCbniV2G9keSVr524GPcpAekLl0JYQADrv1kcITqdLqmUmhWWgKpI9jY2MKjXyug4kupscTu5wDnHzc6SVPiK3JDKuIKw22Jvs21VtLohp9mMI2q2rplzbtB06Wu4OAj2hFjwV91Sm0QBMc79eKG1KhVavUAu5wHmUtWtLjEc6k3s2EauYcBYdFCMWSgrsZNm+hdIb+fyU9PDF4ioSDx0kt+V0yFFku30UldVHpdk2MzWmHaDUGv7o8TvUNkjZc3WbsYXdT4G/G/wVjA4BjYBAdFgTvHn6BFqVMDaFpXiQ9szvy5LpAlmErujU8MHJok+rj+QRSjhtIgE+8/ipwEhC0RhGPpGedkp/cyF7Xcx6qvVbPEeklWu6Ca6AriwFjsG4gyQ6eYLRA2BEnUJ8pgLF9qMrkFxkuIufw6DovRK91ns6oSDZQy6K37KMzD6DsM726LjY8abzIPoZHoOa19WloJbw3B5grzTsRlzv9q0Q1xaHCqHkcW9090X3GprD6L2HG4WW/vN5ceYWW6vmjRVZwkAMwwveNlvtC4P4HzUODxHBzSCN5VtlWDClq0ZBLRLhcDn0uuc469R0OXWMkpVVIGkqKlOrwtJB2gT6HkitHCOO40+f5JsYuXQibUfZVp0ybDdFqNPS0AcP0Sup0Q2w9TzUhW2uvj7Mdk+RG8Kpr8RV1CMzqBjg4mBME+aYysezB9ss6JxbmN+zoot5F3Enyc4+5bzs7RLaFJt/DTptvv4WgbLxynjhVrmrxFU1CDvd5d8itjg24st75uJqiofFpLpp3vp7v2Y9FgrsUJOT9s6NtLnGMU+kv8AJ6FEnqPiDdR4zgqOR5p9IpanDRUb4KrOThxHEtO4/MFWaxlgP6st8ZJ9o5k4uLaZewh8IUlNsT5lQ4A+H1KlaSSeQ29ysQPJSaksLkACGKR4sVM2j1VDO6+hoaDdwk+SXZJRi2xlcXKSSIsRUa0S4j1MLN47tRhmkjvA47Q0F5/7RCF50wvO8gcEDdgwyXGAuVO5P4OzX46+WGq/aV7zFKnbm7eOgH66IhSosqNl51cb7g/gUDwmJYANNy6wAuSeQHEohiGCgzv8S7Q0bMm7jyP6+OzPHtcX2hPl1w49PP8A0fj8xo0TBeNTrNaLuJNthzPNV259WdT1UaNmge3dxHGGtPC3E77FYp+YOxFfvNJ0g65gx9WQ+J/y7L0zA4UDbY3twK6dU3NazlTXEp5DVqVSHurS0k+DSGRG4Ee181rKTPNA6uViS9gEky5uzXEbOB+w/qimFrgiLgjcOs4eY/FNwoXwnKu2onakEEjioHp+pQ1HIAhIQzMadkWLbKhjNkEgfsdh4zKkelX/APNwXprxc/rgsJ2OozjQfusefk38Vu3PGo+nyCoyxmc+wZY7W2wJ9AUPweYmrLGNMt+1B0TyLh/dbHE0g5pBEgrGYoVabiwvYyk0SXAS4jexd4Wj0KwX1cZcl6Z0fHt5Rx+0FsLTeH6tcSPEweIauDgfsngedtuJRuNdzB80Fy7Etczw2A4umT1vc+a5+IE2JPkLKsbHFdEzhzfYebjhxHxUgxrTxhZrv52UbsQQrfqZIX+mizUvxIixB9UFztpeyJG/BUW41SNx/NT+q32gXjYeY5pkdUjVS1CpSmbe2wH4kfJekZSPq2jkArYx7Snd4DskSakxsU4rGVmV+6frHk7q3cjrzCKYLEirhmuAj2gQOBB290IJmjg1pJ4295j8UnZfFXq0uYDx6WPzb7lei1xsUH6ZTyKlKtzXtGtyz2T5/griH5Q6zvRXdPinoB8Sukc1D5SSU5cgkqBpWa7QuPfR+635LThyzXathFZruBYPgT+azeUvoNXiv/kAmIogiUHx2BFYClOjvHNp6t9Ic4NmPVH2iyGZnRIaS3cXHmLj5LlZktOunqw2uG7O4XCUw2jTAIvqcZebEeJ5uOcC3RZDtHTY55c59LULCGmoW9G6rA9QjueZuC1hDo1ND+H2hInrCy5wOJxLx3TWhnGpUEDe+mLk+kLoyjyfSOJr9tgOnhqbqwnU4zALncHDQ7wi32h6La5KZpM1blrZ6Oi//dKB5j2bqYd1Mtl7XFwqOs3S7SS12m5I1ADe0hHMv2cBsTrHOHku/qLh6LZRDjEVZLWFQ3gm1Gj7QkcOY8jv7ilovkQdxt1UwH64posrteBsQfMvB90fipW1h1PQWHvKcWLgwKCRJnyXN5+gTzT5phKAGVPmqGPJAhEQAASUHx79yhkoIdhKM1qtTkwN/mdP/gkweeac1xeEqH2hSr0eo7im2o0fyz/NyRTsRSii933nx6Bo/MrD9pRPaXDxwpNPqKeIP5JM3g6ta2v2PTNSqYzCh7SHXBVik6U8hDWlU89GUxeXFjhpcbwNJ+JlTYbCPcYdYADbqj1ekN42/NKKaV/Rgn6HO+bWaUW5WziFFWyYfZdHndFdKUCVd1xftFFZJemZvEZY5omW/FUqlB4+yfS61WJpTZVKuHsky8aD9D4+TJezNaoN7edlabW5K/mFai0tbVMOcCW2JsOoFt1SdTpmdDpHEGR7iYVP0uemWfl/mJne02aaXUqZN3OLyOOltviT/wBpV3KK2nEUzwcdPo4R8yF5/Wwr6dYte5zn03Fpc4lznAGxJN7iCtbh68Cm8cC0+4hYbG4TT/B0IxU68/J6dlHHyCIOfcCNwfh/quZSa32QAlIuCu4cBHSuhKlQA2m0Rss721o2pv5EtPrcfJaOmICGdqMPrwz43bDh6b/BKujyg0NplxsTMlRdZR5gPAfVVsJiOajz7FhtJzuGkn3Lj70dtLsK9h8C+rg9VceJxexjm2eKIOllxsfDNuBC0NHDim4Bvsm3ko8gwzqeEoUtnNo0w48naBPmZlWMJ4vZktBPjO7nfu9Bz4rtQWRSOHN7JtDszwXeU3NG8SP4hcfFYrHudQNOqGnQ1xp1RypvuHH+F49zygPbbt7iKmNOEwNXu6dEu72tTAe9xYwmo0amwA0hzbbmLrXZXXGJw1Ivl3e0Gai6NRfGlxMW1SJtzTISW4LlF5pZjYjY3DvO+4UzKvP3j8QhOXPdSmnUuwGAby3+yIvMCRcHYi/+iuyhZDk7vOkqlTxAOxUn0gcSEATnmT+SdTbN0yk0uvBA6p1WpwCgkixVSbBBMfUvCLVTAWOzrNGtcb7fPkqsZFHpvZYBuFYTadbiTa2o3PoFhsQ+lXzlmJpkuAaKTTs2zKgLhznWQmHOK2Jw9Kjp7um1rQ4A3qEbTyHTmp8pwoZWpfxj8Vhnfykox9abq/H4Rcpe8Zt6SsNKhiE8GFrMQtQE7WSwnFMo1JHRBAq5c5nJMlBI8iVG6mnBykCAMh2t0tqUS6btfAAmYLZ6cQmYHGN2DDHUgH3CVc7Z4aRSf91zmn/OAf8Aw+KFYWmsV1s4zxG6mmEq9ZQ7U9mxUd9Io6g+2tm4eAIlvJwAFuPnvTwtOaQW1oXCCZpgNJdGzpPkVmvjyXI00S4/QeiAJlWZbBi9/KCmZfV10qbju5jHepaCpXEDcwuunq04zWPBdK7Su1BLKCBy5zZEHY2XJVIHluY4bua76Z2Bt5Hb5otlGWtquBddrduWrr8I6+V+7fD65nVv4qTsgbVfJnyqfkFzK4JX8TrWWN+NyDzqXe+GYpgw798ixaDyGx8o5qj2rzwYai5tPSa7mxSZyJsHujZo34TEIsy1MRbwA256d1jSwFz3EAuLnS4iXGLCTuVr8i11x6+TH41Ksl9XpGPzjIH1cOzu3ObTLGl1IEhmoDxtIG51BwJN5utH2RzSnVY5tNzjofUJaWae7Ly1xog/b0nV4uRA4Ixgx9U7zd8gsv8As9FsR/8AJr/MJtL1JibljaNeKQeJ2OxXU6DmnwmFNg/aPorkJ4gpFk+0xjusXUrKTWiQxo+KtNCq4o3QAx9UlJZdTSO2UEgDtbm4osAAJe+zGjc/rmszk2Ruc7vK5lxvHAf3RHNL5kZvFBkTwl75jlMD3I5hRZc7ybZOXBejq+NVGMFP5FpUQ0bKPC1f+JoNHF8meQH5wpcTsguHcfpuG/xB8lmi8kjRmxe/hnphFkrDK5IzddU444WXByc5VB/zT/CEAXWlK5gKrKeijQwYWLg1TOSIDQH2ub/wznfddTd6awD8CUEw+wWj7Uf9Hif8Gr/QVlMCfA3yHyWHyl9SZv8AFewa/cM4V6fjKciFTw52V2r7KXF6sGSWPQ5kZ+op9Bp/lJH4K1WbI9QfcVTyH/lf5n/NECuhV9iObb97EhdpSpUwW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http://illinoisreview.typepad.com/.a/6a00d834515c5469e2017c3503f0ed970b-pi"/>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4000"/>
                    </a14:imgEffect>
                    <a14:imgEffect>
                      <a14:brightnessContrast bright="23000" contrast="-72000"/>
                    </a14:imgEffect>
                  </a14:imgLayer>
                </a14:imgProps>
              </a:ext>
              <a:ext uri="{28A0092B-C50C-407E-A947-70E740481C1C}">
                <a14:useLocalDpi xmlns:a14="http://schemas.microsoft.com/office/drawing/2010/main" val="0"/>
              </a:ext>
            </a:extLst>
          </a:blip>
          <a:srcRect/>
          <a:stretch>
            <a:fillRect/>
          </a:stretch>
        </p:blipFill>
        <p:spPr bwMode="auto">
          <a:xfrm>
            <a:off x="5877624" y="3618234"/>
            <a:ext cx="3266376" cy="323976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55574" y="2819400"/>
            <a:ext cx="1520825" cy="707886"/>
          </a:xfrm>
          <a:prstGeom prst="rect">
            <a:avLst/>
          </a:prstGeom>
          <a:noFill/>
        </p:spPr>
        <p:txBody>
          <a:bodyPr wrap="square" rtlCol="0">
            <a:spAutoFit/>
          </a:bodyPr>
          <a:lstStyle/>
          <a:p>
            <a:pPr algn="ctr"/>
            <a:r>
              <a:rPr lang="en-US" sz="2000" b="1" dirty="0" smtClean="0">
                <a:solidFill>
                  <a:srgbClr val="00B0F0"/>
                </a:solidFill>
              </a:rPr>
              <a:t>Audience of any age</a:t>
            </a:r>
            <a:endParaRPr lang="en-US" sz="2000" b="1" dirty="0">
              <a:solidFill>
                <a:srgbClr val="00B0F0"/>
              </a:solidFill>
            </a:endParaRPr>
          </a:p>
        </p:txBody>
      </p:sp>
      <p:sp>
        <p:nvSpPr>
          <p:cNvPr id="11" name="TextBox 10"/>
          <p:cNvSpPr txBox="1"/>
          <p:nvPr/>
        </p:nvSpPr>
        <p:spPr>
          <a:xfrm rot="20687967">
            <a:off x="-69700" y="150917"/>
            <a:ext cx="8302626" cy="1323439"/>
          </a:xfrm>
          <a:prstGeom prst="rect">
            <a:avLst/>
          </a:prstGeom>
          <a:noFill/>
        </p:spPr>
        <p:txBody>
          <a:bodyPr wrap="square" rtlCol="0">
            <a:spAutoFit/>
          </a:bodyPr>
          <a:lstStyle/>
          <a:p>
            <a:r>
              <a:rPr lang="en-US" sz="8000" b="1" dirty="0" err="1" smtClean="0"/>
              <a:t>Th</a:t>
            </a:r>
            <a:r>
              <a:rPr lang="en-US" sz="8000" b="1" dirty="0" err="1" smtClean="0">
                <a:solidFill>
                  <a:srgbClr val="FFFF00"/>
                </a:solidFill>
              </a:rPr>
              <a:t>eyr</a:t>
            </a:r>
            <a:r>
              <a:rPr lang="en-US" sz="8000" b="1" dirty="0" err="1" smtClean="0"/>
              <a:t>eThe</a:t>
            </a:r>
            <a:r>
              <a:rPr lang="en-US" sz="8000" b="1" dirty="0" err="1" smtClean="0">
                <a:solidFill>
                  <a:srgbClr val="00B0F0"/>
                </a:solidFill>
              </a:rPr>
              <a:t>One</a:t>
            </a:r>
            <a:endParaRPr lang="en-US" sz="8000" b="1" dirty="0">
              <a:solidFill>
                <a:srgbClr val="00B0F0"/>
              </a:solidFill>
            </a:endParaRPr>
          </a:p>
        </p:txBody>
      </p:sp>
      <p:sp>
        <p:nvSpPr>
          <p:cNvPr id="12" name="TextBox 11"/>
          <p:cNvSpPr txBox="1"/>
          <p:nvPr/>
        </p:nvSpPr>
        <p:spPr>
          <a:xfrm>
            <a:off x="7076769" y="3211562"/>
            <a:ext cx="1381431" cy="2031325"/>
          </a:xfrm>
          <a:prstGeom prst="rect">
            <a:avLst/>
          </a:prstGeom>
          <a:noFill/>
        </p:spPr>
        <p:txBody>
          <a:bodyPr wrap="square" rtlCol="0">
            <a:spAutoFit/>
          </a:bodyPr>
          <a:lstStyle/>
          <a:p>
            <a:pPr algn="ctr"/>
            <a:r>
              <a:rPr lang="en-US" b="1" dirty="0" smtClean="0">
                <a:solidFill>
                  <a:srgbClr val="FF0000"/>
                </a:solidFill>
              </a:rPr>
              <a:t>GOAL:</a:t>
            </a:r>
            <a:r>
              <a:rPr lang="en-US" b="1" dirty="0" smtClean="0">
                <a:solidFill>
                  <a:srgbClr val="FFFF00"/>
                </a:solidFill>
              </a:rPr>
              <a:t>  </a:t>
            </a:r>
            <a:r>
              <a:rPr lang="en-US" b="1" dirty="0" smtClean="0">
                <a:solidFill>
                  <a:schemeClr val="accent2"/>
                </a:solidFill>
              </a:rPr>
              <a:t>Awareness and Discussion of what a true family is</a:t>
            </a:r>
            <a:endParaRPr lang="en-US" b="1" dirty="0">
              <a:solidFill>
                <a:schemeClr val="accent2"/>
              </a:solidFill>
            </a:endParaRPr>
          </a:p>
        </p:txBody>
      </p:sp>
    </p:spTree>
    <p:extLst>
      <p:ext uri="{BB962C8B-B14F-4D97-AF65-F5344CB8AC3E}">
        <p14:creationId xmlns:p14="http://schemas.microsoft.com/office/powerpoint/2010/main" val="4147161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440</Words>
  <Application>Microsoft Office PowerPoint</Application>
  <PresentationFormat>On-screen Show (4:3)</PresentationFormat>
  <Paragraphs>53</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PowerPoint Presentation</vt:lpstr>
      <vt:lpstr>PowerPoint Presentation</vt:lpstr>
      <vt:lpstr>PowerPoint Presentation</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crudder</dc:creator>
  <cp:lastModifiedBy>tnewkirk</cp:lastModifiedBy>
  <cp:revision>5</cp:revision>
  <dcterms:created xsi:type="dcterms:W3CDTF">2015-04-08T15:07:40Z</dcterms:created>
  <dcterms:modified xsi:type="dcterms:W3CDTF">2017-05-01T11:44:30Z</dcterms:modified>
</cp:coreProperties>
</file>